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7" r:id="rId2"/>
    <p:sldId id="258" r:id="rId3"/>
    <p:sldId id="259" r:id="rId4"/>
    <p:sldId id="260" r:id="rId5"/>
    <p:sldId id="261" r:id="rId6"/>
    <p:sldId id="262" r:id="rId7"/>
    <p:sldId id="263" r:id="rId8"/>
    <p:sldId id="266" r:id="rId9"/>
    <p:sldId id="265"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74"/>
    <p:restoredTop sz="82250"/>
  </p:normalViewPr>
  <p:slideViewPr>
    <p:cSldViewPr snapToGrid="0" snapToObjects="1">
      <p:cViewPr varScale="1">
        <p:scale>
          <a:sx n="70" d="100"/>
          <a:sy n="70" d="100"/>
        </p:scale>
        <p:origin x="121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1C5A85-9531-A946-AC4D-83C003D203BC}" type="datetimeFigureOut">
              <a:rPr lang="nl-NL" smtClean="0"/>
              <a:t>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1C6B58-045C-5749-81F5-85C8A59C4ADE}" type="slidenum">
              <a:rPr lang="nl-NL" smtClean="0"/>
              <a:t>‹nr.›</a:t>
            </a:fld>
            <a:endParaRPr lang="nl-NL"/>
          </a:p>
        </p:txBody>
      </p:sp>
    </p:spTree>
    <p:extLst>
      <p:ext uri="{BB962C8B-B14F-4D97-AF65-F5344CB8AC3E}">
        <p14:creationId xmlns:p14="http://schemas.microsoft.com/office/powerpoint/2010/main" val="85525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 denken jullie aan als je het hebt over motiverende gespreksvoering?</a:t>
            </a:r>
            <a:r>
              <a:rPr lang="nl-NL" baseline="0" dirty="0"/>
              <a:t> Wanneer pas je dit toe?</a:t>
            </a:r>
          </a:p>
          <a:p>
            <a:r>
              <a:rPr lang="nl-NL" baseline="0" dirty="0"/>
              <a:t>Hulpverleners zetten motiverende gespreksvoering in bij verschillende problemen zoals het stoppen met roken of verminderen van alcoholgebruik, maar ook het ontwikkelen van betere eetgewoonten en bewegingspatronen bijvoorbeeld bij diabetespatiënten.</a:t>
            </a:r>
          </a:p>
          <a:p>
            <a:r>
              <a:rPr lang="nl-NL" baseline="0" dirty="0"/>
              <a:t>Het wordt voornamelijk in de verslavingszorg toegepast. (van ongezonde levensstijl naar gezonde levensstijl). Nu ook ingezet in de jeugdzorg en in justitiële jeugdinrichtingen. </a:t>
            </a:r>
          </a:p>
          <a:p>
            <a:endParaRPr lang="nl-NL" baseline="0" dirty="0"/>
          </a:p>
          <a:p>
            <a:r>
              <a:rPr lang="nl-NL" baseline="0" dirty="0"/>
              <a:t>Je gaat op zoek naar de motivatie van de cliënt. Mensen hebben altijd een motivatie om hun probleem/situatie te veranderen. Intrinsieke motivatie: je doet iets omdat je het graag wilt, niet omdat je van buiten af wordt gemotiveerd dit te doen. Tegelijkertijd hebben mensen soms moeite om hun gedrag te veranderen en zien ze vooral de bezwaren hiervan. </a:t>
            </a:r>
          </a:p>
          <a:p>
            <a:endParaRPr lang="nl-NL" baseline="0" dirty="0"/>
          </a:p>
          <a:p>
            <a:r>
              <a:rPr lang="nl-NL" baseline="0" dirty="0"/>
              <a:t>Je gaat op zoek naar de motivatie van de cliënt. Dit kan je doen door te vragen naar wat de cliënt zelf wil veranderen en hoe hij dit wil aanpakken. (vraag bijvoorbeeld wat de ideale situatie/toekomst eruit ziet, wat zijn de wensen/ideeën van de cliënt, ga hiermee aan de slag). Maak gebruik van kwaliteiten en vermogen eigen keuzes te maken: voorbeeld: een man die vanwege zijn drankgebruik relatieproblemen heeft, kun je vragen wat hij denkt dat nodig is om zijn relatie te verbeteren. Laat de keuze ook bij de cliënt. Denk aan het participatiemodel (samenwerken). </a:t>
            </a:r>
            <a:endParaRPr lang="nl-NL" dirty="0"/>
          </a:p>
        </p:txBody>
      </p:sp>
      <p:sp>
        <p:nvSpPr>
          <p:cNvPr id="4" name="Tijdelijke aanduiding voor dianummer 3"/>
          <p:cNvSpPr>
            <a:spLocks noGrp="1"/>
          </p:cNvSpPr>
          <p:nvPr>
            <p:ph type="sldNum" sz="quarter" idx="10"/>
          </p:nvPr>
        </p:nvSpPr>
        <p:spPr/>
        <p:txBody>
          <a:bodyPr/>
          <a:lstStyle/>
          <a:p>
            <a:fld id="{001C6B58-045C-5749-81F5-85C8A59C4ADE}" type="slidenum">
              <a:rPr lang="nl-NL" smtClean="0"/>
              <a:t>4</a:t>
            </a:fld>
            <a:endParaRPr lang="nl-NL"/>
          </a:p>
        </p:txBody>
      </p:sp>
    </p:spTree>
    <p:extLst>
      <p:ext uri="{BB962C8B-B14F-4D97-AF65-F5344CB8AC3E}">
        <p14:creationId xmlns:p14="http://schemas.microsoft.com/office/powerpoint/2010/main" val="702065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empathische en motiverende houding van hulpverleners zorgt ervoor dat</a:t>
            </a:r>
            <a:r>
              <a:rPr lang="nl-NL" baseline="0" dirty="0"/>
              <a:t> cliënten actiever betrokken zijn bij de behandeling die zij krijgen aangeboden. Hierdoor boekt de hulpverlener betere resultaten. </a:t>
            </a:r>
          </a:p>
          <a:p>
            <a:endParaRPr lang="nl-NL" baseline="0" dirty="0"/>
          </a:p>
          <a:p>
            <a:r>
              <a:rPr lang="nl-NL" baseline="0" dirty="0"/>
              <a:t>Empathisch zijn is het vermogen om je in te leven in de gevoelens of gedachtegang van anderen. Inlevingsvermogen.</a:t>
            </a:r>
            <a:endParaRPr lang="nl-NL" dirty="0"/>
          </a:p>
          <a:p>
            <a:endParaRPr lang="nl-NL" dirty="0"/>
          </a:p>
        </p:txBody>
      </p:sp>
      <p:sp>
        <p:nvSpPr>
          <p:cNvPr id="4" name="Tijdelijke aanduiding voor dianummer 3"/>
          <p:cNvSpPr>
            <a:spLocks noGrp="1"/>
          </p:cNvSpPr>
          <p:nvPr>
            <p:ph type="sldNum" sz="quarter" idx="10"/>
          </p:nvPr>
        </p:nvSpPr>
        <p:spPr/>
        <p:txBody>
          <a:bodyPr/>
          <a:lstStyle/>
          <a:p>
            <a:fld id="{001C6B58-045C-5749-81F5-85C8A59C4ADE}" type="slidenum">
              <a:rPr lang="nl-NL" smtClean="0"/>
              <a:t>5</a:t>
            </a:fld>
            <a:endParaRPr lang="nl-NL"/>
          </a:p>
        </p:txBody>
      </p:sp>
    </p:spTree>
    <p:extLst>
      <p:ext uri="{BB962C8B-B14F-4D97-AF65-F5344CB8AC3E}">
        <p14:creationId xmlns:p14="http://schemas.microsoft.com/office/powerpoint/2010/main" val="779539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a:t>Klassikaal nabespreken: wat ging goed? Wat voor feedback heb je gekregen? Wat vind je daarvan? Ben je het ermee eens?</a:t>
            </a:r>
          </a:p>
          <a:p>
            <a:endParaRPr lang="nl-NL" dirty="0"/>
          </a:p>
        </p:txBody>
      </p:sp>
      <p:sp>
        <p:nvSpPr>
          <p:cNvPr id="4" name="Tijdelijke aanduiding voor dianummer 3"/>
          <p:cNvSpPr>
            <a:spLocks noGrp="1"/>
          </p:cNvSpPr>
          <p:nvPr>
            <p:ph type="sldNum" sz="quarter" idx="10"/>
          </p:nvPr>
        </p:nvSpPr>
        <p:spPr/>
        <p:txBody>
          <a:bodyPr/>
          <a:lstStyle/>
          <a:p>
            <a:fld id="{001C6B58-045C-5749-81F5-85C8A59C4ADE}" type="slidenum">
              <a:rPr lang="nl-NL" smtClean="0"/>
              <a:t>6</a:t>
            </a:fld>
            <a:endParaRPr lang="nl-NL"/>
          </a:p>
        </p:txBody>
      </p:sp>
    </p:spTree>
    <p:extLst>
      <p:ext uri="{BB962C8B-B14F-4D97-AF65-F5344CB8AC3E}">
        <p14:creationId xmlns:p14="http://schemas.microsoft.com/office/powerpoint/2010/main" val="1815215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Welke vragen kun je stellen om de beginsituatie</a:t>
            </a:r>
            <a:r>
              <a:rPr lang="nl-NL" baseline="0" dirty="0"/>
              <a:t> helder te krijgen van een cliënt? Wie kan er een paar noemen. Wanneer je als voorbeeld het gesprek van net zag (mevrouw met overleden man en drinkt veel). Je weet eigenlijk nog niks van iemand. En je wilt een zo goed mogelijk beeld krijgen van de persoon die tegenover je zit.</a:t>
            </a:r>
            <a:endParaRPr lang="nl-NL" dirty="0"/>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indent="0" algn="l" defTabSz="914400" rtl="0" eaLnBrk="1" fontAlgn="auto" latinLnBrk="0" hangingPunct="1">
              <a:lnSpc>
                <a:spcPct val="100000"/>
              </a:lnSpc>
              <a:spcBef>
                <a:spcPts val="0"/>
              </a:spcBef>
              <a:spcAft>
                <a:spcPts val="0"/>
              </a:spcAft>
              <a:buClrTx/>
              <a:buSzTx/>
              <a:buFontTx/>
              <a:buNone/>
              <a:tabLst/>
              <a:defRPr/>
            </a:pPr>
            <a:r>
              <a:rPr lang="nl-NL" dirty="0"/>
              <a:t>Vertel het doel van het gesprek. Bijvoorbeeld: ‘Vandaag is het doel dat we kennis maken met elkaar’. </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indent="0" algn="l" defTabSz="914400" rtl="0" eaLnBrk="1" fontAlgn="auto" latinLnBrk="0" hangingPunct="1">
              <a:lnSpc>
                <a:spcPct val="100000"/>
              </a:lnSpc>
              <a:spcBef>
                <a:spcPts val="0"/>
              </a:spcBef>
              <a:spcAft>
                <a:spcPts val="0"/>
              </a:spcAft>
              <a:buClrTx/>
              <a:buSzTx/>
              <a:buFontTx/>
              <a:buNone/>
              <a:tabLst/>
              <a:defRPr/>
            </a:pPr>
            <a:r>
              <a:rPr lang="nl-NL" dirty="0"/>
              <a:t>Aanloopfase: hoe begin je? Wie heeft een idee? Hoe</a:t>
            </a:r>
            <a:r>
              <a:rPr lang="nl-NL" baseline="0" dirty="0"/>
              <a:t> zou je kunnen beginnen?</a:t>
            </a:r>
            <a:endParaRPr lang="nl-NL" dirty="0"/>
          </a:p>
          <a:p>
            <a:endParaRPr lang="nl-NL" dirty="0"/>
          </a:p>
        </p:txBody>
      </p:sp>
      <p:sp>
        <p:nvSpPr>
          <p:cNvPr id="4" name="Tijdelijke aanduiding voor dianummer 3"/>
          <p:cNvSpPr>
            <a:spLocks noGrp="1"/>
          </p:cNvSpPr>
          <p:nvPr>
            <p:ph type="sldNum" sz="quarter" idx="10"/>
          </p:nvPr>
        </p:nvSpPr>
        <p:spPr/>
        <p:txBody>
          <a:bodyPr/>
          <a:lstStyle/>
          <a:p>
            <a:fld id="{001C6B58-045C-5749-81F5-85C8A59C4ADE}" type="slidenum">
              <a:rPr lang="nl-NL" smtClean="0"/>
              <a:t>7</a:t>
            </a:fld>
            <a:endParaRPr lang="nl-NL"/>
          </a:p>
        </p:txBody>
      </p:sp>
    </p:spTree>
    <p:extLst>
      <p:ext uri="{BB962C8B-B14F-4D97-AF65-F5344CB8AC3E}">
        <p14:creationId xmlns:p14="http://schemas.microsoft.com/office/powerpoint/2010/main" val="394327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80EF3D40-E37B-614C-9341-E92E009CC664}"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A77F608-2459-0B46-82D0-EDFB830076C6}"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0EF3D40-E37B-614C-9341-E92E009CC664}" type="datetimeFigureOut">
              <a:rPr lang="nl-NL" smtClean="0"/>
              <a:t>1-2-2021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0EF3D40-E37B-614C-9341-E92E009CC664}" type="datetimeFigureOut">
              <a:rPr lang="nl-NL" smtClean="0"/>
              <a:t>1-2-2021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0EF3D40-E37B-614C-9341-E92E009CC664}"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80EF3D40-E37B-614C-9341-E92E009CC664}"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A77F608-2459-0B46-82D0-EDFB830076C6}"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80EF3D40-E37B-614C-9341-E92E009CC664}" type="datetimeFigureOut">
              <a:rPr lang="nl-NL" smtClean="0"/>
              <a:t>1-2-2021</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80EF3D40-E37B-614C-9341-E92E009CC664}"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A77F608-2459-0B46-82D0-EDFB830076C6}" type="slidenum">
              <a:rPr lang="nl-NL" smtClean="0"/>
              <a:t>‹nr.›</a:t>
            </a:fld>
            <a:endParaRPr lang="nl-NL"/>
          </a:p>
        </p:txBody>
      </p:sp>
      <p:sp>
        <p:nvSpPr>
          <p:cNvPr id="10" name="Title 9"/>
          <p:cNvSpPr>
            <a:spLocks noGrp="1"/>
          </p:cNvSpPr>
          <p:nvPr>
            <p:ph type="title"/>
          </p:nvPr>
        </p:nvSpPr>
        <p:spPr/>
        <p:txBody>
          <a:bodyPr/>
          <a:lstStyle/>
          <a:p>
            <a:r>
              <a:rPr lang="nl-NL"/>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Date Placeholder 2"/>
          <p:cNvSpPr>
            <a:spLocks noGrp="1"/>
          </p:cNvSpPr>
          <p:nvPr>
            <p:ph type="dt" sz="half" idx="10"/>
          </p:nvPr>
        </p:nvSpPr>
        <p:spPr/>
        <p:txBody>
          <a:bodyPr/>
          <a:lstStyle/>
          <a:p>
            <a:fld id="{80EF3D40-E37B-614C-9341-E92E009CC664}" type="datetimeFigureOut">
              <a:rPr lang="nl-NL" smtClean="0"/>
              <a:t>1-2-2021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EF3D40-E37B-614C-9341-E92E009CC664}" type="datetimeFigureOut">
              <a:rPr lang="nl-NL" smtClean="0"/>
              <a:t>1-2-2021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80EF3D40-E37B-614C-9341-E92E009CC664}" type="datetimeFigureOut">
              <a:rPr lang="nl-NL" smtClean="0"/>
              <a:t>1-2-2021</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0EF3D40-E37B-614C-9341-E92E009CC664}" type="datetimeFigureOut">
              <a:rPr lang="nl-NL" smtClean="0"/>
              <a:t>1-2-2021</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9A77F608-2459-0B46-82D0-EDFB830076C6}"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0EF3D40-E37B-614C-9341-E92E009CC664}" type="datetimeFigureOut">
              <a:rPr lang="nl-NL" smtClean="0"/>
              <a:t>1-2-2021</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A77F608-2459-0B46-82D0-EDFB830076C6}" type="slidenum">
              <a:rPr lang="nl-NL" smtClean="0"/>
              <a:t>‹nr.›</a:t>
            </a:fld>
            <a:endParaRPr lang="nl-NL"/>
          </a:p>
        </p:txBody>
      </p:sp>
    </p:spTree>
    <p:extLst>
      <p:ext uri="{BB962C8B-B14F-4D97-AF65-F5344CB8AC3E}">
        <p14:creationId xmlns:p14="http://schemas.microsoft.com/office/powerpoint/2010/main" val="15802085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T1jQLy8E_YQ"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914vXa_1nK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gesprekstechnieken</a:t>
            </a:r>
          </a:p>
        </p:txBody>
      </p:sp>
      <p:sp>
        <p:nvSpPr>
          <p:cNvPr id="3" name="Ondertitel 2"/>
          <p:cNvSpPr>
            <a:spLocks noGrp="1"/>
          </p:cNvSpPr>
          <p:nvPr>
            <p:ph type="subTitle" idx="1"/>
          </p:nvPr>
        </p:nvSpPr>
        <p:spPr/>
        <p:txBody>
          <a:bodyPr>
            <a:normAutofit/>
          </a:bodyPr>
          <a:lstStyle/>
          <a:p>
            <a:r>
              <a:rPr lang="nl-NL" dirty="0"/>
              <a:t>Les 5</a:t>
            </a:r>
          </a:p>
          <a:p>
            <a:endParaRPr lang="nl-NL" dirty="0"/>
          </a:p>
        </p:txBody>
      </p:sp>
    </p:spTree>
    <p:extLst>
      <p:ext uri="{BB962C8B-B14F-4D97-AF65-F5344CB8AC3E}">
        <p14:creationId xmlns:p14="http://schemas.microsoft.com/office/powerpoint/2010/main" val="455614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Vandaag</a:t>
            </a:r>
          </a:p>
        </p:txBody>
      </p:sp>
      <p:sp>
        <p:nvSpPr>
          <p:cNvPr id="3" name="Tijdelijke aanduiding voor inhoud 2"/>
          <p:cNvSpPr>
            <a:spLocks noGrp="1"/>
          </p:cNvSpPr>
          <p:nvPr>
            <p:ph idx="1"/>
          </p:nvPr>
        </p:nvSpPr>
        <p:spPr/>
        <p:txBody>
          <a:bodyPr/>
          <a:lstStyle/>
          <a:p>
            <a:r>
              <a:rPr lang="nl-NL" dirty="0"/>
              <a:t>Terugblikken</a:t>
            </a:r>
          </a:p>
          <a:p>
            <a:r>
              <a:rPr lang="nl-NL" dirty="0"/>
              <a:t>Motiverende gespreksvoering</a:t>
            </a:r>
          </a:p>
          <a:p>
            <a:r>
              <a:rPr lang="nl-NL" dirty="0"/>
              <a:t>Opdracht, gesprek analyseren </a:t>
            </a:r>
          </a:p>
          <a:p>
            <a:r>
              <a:rPr lang="nl-NL" dirty="0"/>
              <a:t>Beginsituatie, vragen</a:t>
            </a:r>
          </a:p>
          <a:p>
            <a:r>
              <a:rPr lang="nl-NL" dirty="0"/>
              <a:t>Oefenen</a:t>
            </a:r>
          </a:p>
          <a:p>
            <a:r>
              <a:rPr lang="nl-NL" dirty="0"/>
              <a:t>Feedback</a:t>
            </a:r>
          </a:p>
          <a:p>
            <a:r>
              <a:rPr lang="nl-NL" dirty="0"/>
              <a:t>Afsluiten</a:t>
            </a:r>
          </a:p>
        </p:txBody>
      </p:sp>
    </p:spTree>
    <p:extLst>
      <p:ext uri="{BB962C8B-B14F-4D97-AF65-F5344CB8AC3E}">
        <p14:creationId xmlns:p14="http://schemas.microsoft.com/office/powerpoint/2010/main" val="759661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assessment</a:t>
            </a:r>
          </a:p>
        </p:txBody>
      </p:sp>
      <p:sp>
        <p:nvSpPr>
          <p:cNvPr id="3" name="Tijdelijke aanduiding voor inhoud 2"/>
          <p:cNvSpPr>
            <a:spLocks noGrp="1"/>
          </p:cNvSpPr>
          <p:nvPr>
            <p:ph idx="1"/>
          </p:nvPr>
        </p:nvSpPr>
        <p:spPr/>
        <p:txBody>
          <a:bodyPr/>
          <a:lstStyle/>
          <a:p>
            <a:r>
              <a:rPr lang="nl-NL" dirty="0"/>
              <a:t>Waar word je op beoordeeld tijdens het assessment?</a:t>
            </a:r>
          </a:p>
          <a:p>
            <a:endParaRPr lang="nl-NL" dirty="0"/>
          </a:p>
          <a:p>
            <a:r>
              <a:rPr lang="nl-NL" dirty="0"/>
              <a:t>Actief luisteren</a:t>
            </a:r>
          </a:p>
          <a:p>
            <a:r>
              <a:rPr lang="nl-NL" dirty="0"/>
              <a:t>LSD</a:t>
            </a:r>
          </a:p>
          <a:p>
            <a:r>
              <a:rPr lang="nl-NL" dirty="0"/>
              <a:t>Parafraseren</a:t>
            </a:r>
          </a:p>
          <a:p>
            <a:endParaRPr lang="nl-NL" dirty="0"/>
          </a:p>
        </p:txBody>
      </p:sp>
    </p:spTree>
    <p:extLst>
      <p:ext uri="{BB962C8B-B14F-4D97-AF65-F5344CB8AC3E}">
        <p14:creationId xmlns:p14="http://schemas.microsoft.com/office/powerpoint/2010/main" val="187969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Motiverende gespreksvoering</a:t>
            </a:r>
          </a:p>
        </p:txBody>
      </p:sp>
      <p:sp>
        <p:nvSpPr>
          <p:cNvPr id="3" name="Tijdelijke aanduiding voor inhoud 2"/>
          <p:cNvSpPr>
            <a:spLocks noGrp="1"/>
          </p:cNvSpPr>
          <p:nvPr>
            <p:ph idx="1"/>
          </p:nvPr>
        </p:nvSpPr>
        <p:spPr/>
        <p:txBody>
          <a:bodyPr/>
          <a:lstStyle/>
          <a:p>
            <a:r>
              <a:rPr lang="nl-NL" dirty="0"/>
              <a:t>Motivatie is afgeleid van het Latijnse werkwoord ‘</a:t>
            </a:r>
            <a:r>
              <a:rPr lang="nl-NL" dirty="0" err="1"/>
              <a:t>movere</a:t>
            </a:r>
            <a:r>
              <a:rPr lang="nl-NL" dirty="0"/>
              <a:t>’:  ‘In beweging brengen’.  Dat is precies wat hulpverleners met motiverende gespreksvoering proberen te bereiken: cliënten in beweging brengen om hun levenswijze te veranderen.</a:t>
            </a:r>
          </a:p>
          <a:p>
            <a:endParaRPr lang="nl-NL" dirty="0"/>
          </a:p>
          <a:p>
            <a:r>
              <a:rPr lang="nl-NL" dirty="0"/>
              <a:t>Je gaat op zoek naar de motivatie van de cliënt (intrinsieke motivatie)</a:t>
            </a:r>
          </a:p>
          <a:p>
            <a:endParaRPr lang="nl-NL" dirty="0"/>
          </a:p>
          <a:p>
            <a:r>
              <a:rPr lang="nl-NL" dirty="0">
                <a:hlinkClick r:id="rId3"/>
              </a:rPr>
              <a:t>https://www.youtube.com/watch?v=T1jQLy8E_YQ</a:t>
            </a:r>
            <a:r>
              <a:rPr lang="nl-NL" dirty="0"/>
              <a:t> </a:t>
            </a:r>
          </a:p>
          <a:p>
            <a:pPr marL="0" marR="0" lvl="0" indent="0" defTabSz="914400" eaLnBrk="1" fontAlgn="auto" latinLnBrk="0" hangingPunct="1">
              <a:lnSpc>
                <a:spcPct val="100000"/>
              </a:lnSpc>
              <a:spcBef>
                <a:spcPts val="0"/>
              </a:spcBef>
              <a:spcAft>
                <a:spcPts val="0"/>
              </a:spcAft>
              <a:buClrTx/>
              <a:buSzTx/>
              <a:buFontTx/>
              <a:buNone/>
              <a:tabLst/>
              <a:defRPr/>
            </a:pPr>
            <a:endParaRPr lang="nl-NL" dirty="0"/>
          </a:p>
        </p:txBody>
      </p:sp>
    </p:spTree>
    <p:extLst>
      <p:ext uri="{BB962C8B-B14F-4D97-AF65-F5344CB8AC3E}">
        <p14:creationId xmlns:p14="http://schemas.microsoft.com/office/powerpoint/2010/main" val="84533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Motiverende gespreksvoering</a:t>
            </a:r>
          </a:p>
        </p:txBody>
      </p:sp>
      <p:sp>
        <p:nvSpPr>
          <p:cNvPr id="3" name="Tijdelijke aanduiding voor inhoud 2"/>
          <p:cNvSpPr>
            <a:spLocks noGrp="1"/>
          </p:cNvSpPr>
          <p:nvPr>
            <p:ph idx="1"/>
          </p:nvPr>
        </p:nvSpPr>
        <p:spPr>
          <a:xfrm>
            <a:off x="2231136" y="2638044"/>
            <a:ext cx="8119872" cy="3653028"/>
          </a:xfrm>
        </p:spPr>
        <p:txBody>
          <a:bodyPr>
            <a:normAutofit lnSpcReduction="10000"/>
          </a:bodyPr>
          <a:lstStyle/>
          <a:p>
            <a:r>
              <a:rPr lang="nl-NL" dirty="0"/>
              <a:t>Techniek die elke hulpverlener kan inzetten om cliënten te motiveren tot verandering.  </a:t>
            </a:r>
          </a:p>
          <a:p>
            <a:endParaRPr lang="nl-NL" dirty="0"/>
          </a:p>
          <a:p>
            <a:r>
              <a:rPr lang="nl-NL" dirty="0"/>
              <a:t>Kern is dus dat mensen gaan inzien dat zij een probleem hebben en gemotiveerd raken om dit aan te pakken.</a:t>
            </a:r>
          </a:p>
          <a:p>
            <a:endParaRPr lang="nl-NL" dirty="0"/>
          </a:p>
          <a:p>
            <a:r>
              <a:rPr lang="nl-NL" dirty="0"/>
              <a:t>Open vragen stellen, want je geeft iemand de ruimte om zelf na te denken en te kiezen welke kant het antwoord op gaat.</a:t>
            </a:r>
          </a:p>
          <a:p>
            <a:endParaRPr lang="nl-NL" dirty="0"/>
          </a:p>
          <a:p>
            <a:r>
              <a:rPr lang="nl-NL" dirty="0"/>
              <a:t>Echt te luisteren, reflecteren, empathisch zijn en focus je op waar de ander aan toe is in zijn/haar veranderproces.</a:t>
            </a:r>
          </a:p>
          <a:p>
            <a:endParaRPr lang="nl-NL" dirty="0"/>
          </a:p>
        </p:txBody>
      </p:sp>
    </p:spTree>
    <p:extLst>
      <p:ext uri="{BB962C8B-B14F-4D97-AF65-F5344CB8AC3E}">
        <p14:creationId xmlns:p14="http://schemas.microsoft.com/office/powerpoint/2010/main" val="1346525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normAutofit lnSpcReduction="10000"/>
          </a:bodyPr>
          <a:lstStyle/>
          <a:p>
            <a:r>
              <a:rPr lang="nl-NL" dirty="0"/>
              <a:t>Allemaal pen/papier pakken of gebruik je laptop.</a:t>
            </a:r>
          </a:p>
          <a:p>
            <a:r>
              <a:rPr lang="nl-NL" dirty="0"/>
              <a:t>Jullie gaan naar een filmpje kijken en schrijf op wat je wel/niet goed vindt aan dit gesprek. Denk aan:</a:t>
            </a:r>
          </a:p>
          <a:p>
            <a:pPr lvl="1"/>
            <a:r>
              <a:rPr lang="nl-NL" dirty="0"/>
              <a:t>Gespreksstructuur</a:t>
            </a:r>
          </a:p>
          <a:p>
            <a:pPr lvl="1"/>
            <a:r>
              <a:rPr lang="nl-NL" dirty="0"/>
              <a:t>Actief luisteren</a:t>
            </a:r>
          </a:p>
          <a:p>
            <a:pPr lvl="1"/>
            <a:r>
              <a:rPr lang="nl-NL" dirty="0"/>
              <a:t>LSD</a:t>
            </a:r>
          </a:p>
          <a:p>
            <a:pPr lvl="1"/>
            <a:r>
              <a:rPr lang="nl-NL" dirty="0"/>
              <a:t>Parafraseren</a:t>
            </a:r>
          </a:p>
          <a:p>
            <a:pPr lvl="1"/>
            <a:r>
              <a:rPr lang="nl-NL" dirty="0"/>
              <a:t>Motiverende gespreksvoering: wat herken je daarvan?</a:t>
            </a:r>
          </a:p>
          <a:p>
            <a:pPr lvl="1"/>
            <a:r>
              <a:rPr lang="nl-NL" dirty="0">
                <a:hlinkClick r:id="rId3"/>
              </a:rPr>
              <a:t>https://www.youtube.com/watch?v=914vXa_1nKE</a:t>
            </a:r>
            <a:r>
              <a:rPr lang="nl-NL" dirty="0"/>
              <a:t> </a:t>
            </a:r>
          </a:p>
          <a:p>
            <a:endParaRPr lang="nl-NL" dirty="0"/>
          </a:p>
        </p:txBody>
      </p:sp>
    </p:spTree>
    <p:extLst>
      <p:ext uri="{BB962C8B-B14F-4D97-AF65-F5344CB8AC3E}">
        <p14:creationId xmlns:p14="http://schemas.microsoft.com/office/powerpoint/2010/main" val="2077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Beginsituatie, welke vragen</a:t>
            </a:r>
          </a:p>
        </p:txBody>
      </p:sp>
      <p:sp>
        <p:nvSpPr>
          <p:cNvPr id="3" name="Tijdelijke aanduiding voor inhoud 2"/>
          <p:cNvSpPr>
            <a:spLocks noGrp="1"/>
          </p:cNvSpPr>
          <p:nvPr>
            <p:ph idx="1"/>
          </p:nvPr>
        </p:nvSpPr>
        <p:spPr/>
        <p:txBody>
          <a:bodyPr>
            <a:normAutofit lnSpcReduction="10000"/>
          </a:bodyPr>
          <a:lstStyle/>
          <a:p>
            <a:r>
              <a:rPr lang="nl-NL" dirty="0"/>
              <a:t>Welke vragen kun je stellen om de beginsituatie helder te krijgen van een cliënt?</a:t>
            </a:r>
          </a:p>
          <a:p>
            <a:r>
              <a:rPr lang="nl-NL" dirty="0"/>
              <a:t>Waar let je op? Wat wil je weten? Denk aan omgeving, waar haalt iemand energie uit of wordt iemand vrolijk van, steun uit omgeving, werk, relatie, kinderen, hoe ziet iemands dag eruit?</a:t>
            </a:r>
          </a:p>
          <a:p>
            <a:endParaRPr lang="nl-NL" dirty="0"/>
          </a:p>
          <a:p>
            <a:r>
              <a:rPr lang="nl-NL" dirty="0"/>
              <a:t>Goed luisteren naar wat de cliënt zegt en daarop doorvragen. </a:t>
            </a:r>
          </a:p>
          <a:p>
            <a:endParaRPr lang="nl-NL" dirty="0"/>
          </a:p>
          <a:p>
            <a:r>
              <a:rPr lang="nl-NL" dirty="0"/>
              <a:t>Vertel het doel van het gesprek. </a:t>
            </a:r>
          </a:p>
          <a:p>
            <a:endParaRPr lang="nl-NL" dirty="0"/>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176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Oefenen!</a:t>
            </a:r>
          </a:p>
        </p:txBody>
      </p:sp>
      <p:sp>
        <p:nvSpPr>
          <p:cNvPr id="3" name="Tijdelijke aanduiding voor inhoud 2"/>
          <p:cNvSpPr>
            <a:spLocks noGrp="1"/>
          </p:cNvSpPr>
          <p:nvPr>
            <p:ph idx="1"/>
          </p:nvPr>
        </p:nvSpPr>
        <p:spPr>
          <a:xfrm>
            <a:off x="2231136" y="2638044"/>
            <a:ext cx="7936992" cy="3634740"/>
          </a:xfrm>
        </p:spPr>
        <p:txBody>
          <a:bodyPr>
            <a:normAutofit lnSpcReduction="10000"/>
          </a:bodyPr>
          <a:lstStyle/>
          <a:p>
            <a:pPr marL="0" lvl="0" indent="0">
              <a:spcBef>
                <a:spcPts val="0"/>
              </a:spcBef>
              <a:buClrTx/>
              <a:buNone/>
              <a:defRPr/>
            </a:pPr>
            <a:r>
              <a:rPr lang="nl-NL" dirty="0"/>
              <a:t>Ga in tweetallen een professioneel gesprek voeren. Je bent om en om hulpverlener.</a:t>
            </a:r>
          </a:p>
          <a:p>
            <a:pPr marL="0" lvl="0" indent="0">
              <a:spcBef>
                <a:spcPts val="0"/>
              </a:spcBef>
              <a:buClrTx/>
              <a:buNone/>
              <a:defRPr/>
            </a:pPr>
            <a:endParaRPr lang="nl-NL" dirty="0"/>
          </a:p>
          <a:p>
            <a:pPr marL="0" lvl="0" indent="0">
              <a:spcBef>
                <a:spcPts val="0"/>
              </a:spcBef>
              <a:buClrTx/>
              <a:buNone/>
            </a:pPr>
            <a:r>
              <a:rPr lang="nl-NL" u="sng" dirty="0"/>
              <a:t>Na elk gesprek geef je elkaar feedback. Geef elkaar tips en tops! Gebruik het observatieformulier</a:t>
            </a:r>
          </a:p>
          <a:p>
            <a:pPr marL="0" lvl="0" indent="0">
              <a:spcBef>
                <a:spcPts val="0"/>
              </a:spcBef>
              <a:buClrTx/>
              <a:buNone/>
            </a:pPr>
            <a:endParaRPr lang="nl-NL" dirty="0"/>
          </a:p>
          <a:p>
            <a:pPr marL="0" lvl="0" indent="0">
              <a:spcBef>
                <a:spcPts val="0"/>
              </a:spcBef>
              <a:buClrTx/>
              <a:buNone/>
              <a:defRPr/>
            </a:pPr>
            <a:endParaRPr lang="nl-NL" dirty="0"/>
          </a:p>
          <a:p>
            <a:pPr marL="0" lvl="0" indent="0">
              <a:spcBef>
                <a:spcPts val="0"/>
              </a:spcBef>
              <a:buClrTx/>
              <a:buNone/>
              <a:defRPr/>
            </a:pPr>
            <a:r>
              <a:rPr lang="nl-NL" dirty="0"/>
              <a:t>Kies een casus:</a:t>
            </a:r>
          </a:p>
          <a:p>
            <a:pPr marL="0" lvl="0" indent="0">
              <a:spcBef>
                <a:spcPts val="0"/>
              </a:spcBef>
              <a:buClrTx/>
              <a:buNone/>
              <a:defRPr/>
            </a:pPr>
            <a:r>
              <a:rPr lang="nl-NL" dirty="0"/>
              <a:t>1) Stephanie heeft een vriendje die een slechte invloed op haar heeft. Hij gebruikt en handelt in drugs. Ze weet dat dit niet goed is, maar ze is verliefd.</a:t>
            </a:r>
          </a:p>
          <a:p>
            <a:pPr marL="0" lvl="0" indent="0">
              <a:spcBef>
                <a:spcPts val="0"/>
              </a:spcBef>
              <a:buClrTx/>
              <a:buNone/>
              <a:defRPr/>
            </a:pPr>
            <a:endParaRPr lang="nl-NL" dirty="0"/>
          </a:p>
          <a:p>
            <a:pPr marL="0" lvl="0" indent="0">
              <a:spcBef>
                <a:spcPts val="0"/>
              </a:spcBef>
              <a:buClrTx/>
              <a:buNone/>
              <a:defRPr/>
            </a:pPr>
            <a:r>
              <a:rPr lang="nl-NL" dirty="0"/>
              <a:t>2) Rick gaat bijna elke avond de kroeg in. Hierdoor gaat hij minder naar school en mist hij veel colleges. Ook gaat bijna al zijn geld op naar alcohol waardoor hij maximaal moet bij lenen. </a:t>
            </a:r>
          </a:p>
          <a:p>
            <a:endParaRPr lang="nl-NL" dirty="0"/>
          </a:p>
        </p:txBody>
      </p:sp>
    </p:spTree>
    <p:extLst>
      <p:ext uri="{BB962C8B-B14F-4D97-AF65-F5344CB8AC3E}">
        <p14:creationId xmlns:p14="http://schemas.microsoft.com/office/powerpoint/2010/main" val="199412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afsluiten</a:t>
            </a:r>
          </a:p>
        </p:txBody>
      </p:sp>
      <p:sp>
        <p:nvSpPr>
          <p:cNvPr id="3" name="Tijdelijke aanduiding voor inhoud 2"/>
          <p:cNvSpPr>
            <a:spLocks noGrp="1"/>
          </p:cNvSpPr>
          <p:nvPr>
            <p:ph idx="1"/>
          </p:nvPr>
        </p:nvSpPr>
        <p:spPr/>
        <p:txBody>
          <a:bodyPr/>
          <a:lstStyle/>
          <a:p>
            <a:r>
              <a:rPr lang="nl-NL" dirty="0"/>
              <a:t>Volgende week laatste keer nieuwe theorie!</a:t>
            </a:r>
          </a:p>
          <a:p>
            <a:endParaRPr lang="nl-NL" dirty="0"/>
          </a:p>
          <a:p>
            <a:r>
              <a:rPr lang="nl-NL" dirty="0"/>
              <a:t>Tips/tops</a:t>
            </a:r>
          </a:p>
          <a:p>
            <a:endParaRPr lang="nl-NL" dirty="0"/>
          </a:p>
          <a:p>
            <a:r>
              <a:rPr lang="nl-NL" dirty="0"/>
              <a:t>Suggesties les 6?</a:t>
            </a:r>
          </a:p>
          <a:p>
            <a:endParaRPr lang="nl-NL" dirty="0"/>
          </a:p>
          <a:p>
            <a:pPr marL="0" indent="0">
              <a:buNone/>
            </a:pPr>
            <a:endParaRPr lang="nl-NL" dirty="0"/>
          </a:p>
        </p:txBody>
      </p:sp>
      <p:pic>
        <p:nvPicPr>
          <p:cNvPr id="4" name="Afbeelding 3"/>
          <p:cNvPicPr>
            <a:picLocks noChangeAspect="1"/>
          </p:cNvPicPr>
          <p:nvPr/>
        </p:nvPicPr>
        <p:blipFill>
          <a:blip r:embed="rId2"/>
          <a:stretch>
            <a:fillRect/>
          </a:stretch>
        </p:blipFill>
        <p:spPr>
          <a:xfrm>
            <a:off x="7038521" y="3115885"/>
            <a:ext cx="3797300" cy="2146300"/>
          </a:xfrm>
          <a:prstGeom prst="rect">
            <a:avLst/>
          </a:prstGeom>
        </p:spPr>
      </p:pic>
    </p:spTree>
    <p:extLst>
      <p:ext uri="{BB962C8B-B14F-4D97-AF65-F5344CB8AC3E}">
        <p14:creationId xmlns:p14="http://schemas.microsoft.com/office/powerpoint/2010/main" val="1730454862"/>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340</TotalTime>
  <Words>885</Words>
  <Application>Microsoft Office PowerPoint</Application>
  <PresentationFormat>Breedbeeld</PresentationFormat>
  <Paragraphs>86</Paragraphs>
  <Slides>9</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Gill Sans MT</vt:lpstr>
      <vt:lpstr>Pakket</vt:lpstr>
      <vt:lpstr>gesprekstechnieken</vt:lpstr>
      <vt:lpstr>Vandaag</vt:lpstr>
      <vt:lpstr>assessment</vt:lpstr>
      <vt:lpstr>Motiverende gespreksvoering</vt:lpstr>
      <vt:lpstr>Motiverende gespreksvoering</vt:lpstr>
      <vt:lpstr>opdracht</vt:lpstr>
      <vt:lpstr>Beginsituatie, welke vragen</vt:lpstr>
      <vt:lpstr>Oefenen!</vt:lpstr>
      <vt:lpstr>afsluiten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Abma A, Arjan</dc:creator>
  <cp:lastModifiedBy>Nijenhuis, Merel</cp:lastModifiedBy>
  <cp:revision>8</cp:revision>
  <dcterms:created xsi:type="dcterms:W3CDTF">2017-12-18T13:49:17Z</dcterms:created>
  <dcterms:modified xsi:type="dcterms:W3CDTF">2021-02-01T14:40:50Z</dcterms:modified>
</cp:coreProperties>
</file>